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0810190246195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655" y="-15875"/>
            <a:ext cx="13274040" cy="6871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71725" y="1399540"/>
            <a:ext cx="884428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 sz="6600">
                <a:solidFill>
                  <a:schemeClr val="tx1"/>
                </a:solidFill>
                <a:uFillTx/>
              </a:rPr>
              <a:t>暑期夏令营心得体会</a:t>
            </a:r>
            <a:endParaRPr lang="zh-CN" altLang="en-US" sz="66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355" y="7620"/>
            <a:ext cx="12254230" cy="6816725"/>
          </a:xfrm>
          <a:prstGeom prst="rect">
            <a:avLst/>
          </a:prstGeom>
        </p:spPr>
      </p:pic>
      <p:pic>
        <p:nvPicPr>
          <p:cNvPr id="4" name="图片 3" descr="psb (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65" y="389255"/>
            <a:ext cx="8486775" cy="591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20110517075435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" y="-1270"/>
            <a:ext cx="12187555" cy="67964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43225" y="945515"/>
            <a:ext cx="6593205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tx1"/>
                </a:solidFill>
                <a:uFillTx/>
              </a:rPr>
              <a:t>本人所参加的夏令营：</a:t>
            </a:r>
            <a:endParaRPr lang="zh-CN" altLang="en-US" sz="4000">
              <a:solidFill>
                <a:schemeClr val="tx1"/>
              </a:solidFill>
              <a:uFillTx/>
            </a:endParaRPr>
          </a:p>
          <a:p>
            <a:endParaRPr lang="zh-CN" altLang="en-US" sz="4000">
              <a:solidFill>
                <a:schemeClr val="tx1"/>
              </a:solidFill>
              <a:uFillTx/>
            </a:endParaRPr>
          </a:p>
          <a:p>
            <a:r>
              <a:rPr lang="zh-CN" altLang="en-US" sz="4000">
                <a:solidFill>
                  <a:schemeClr val="tx1"/>
                </a:solidFill>
                <a:uFillTx/>
              </a:rPr>
              <a:t>南昌大学第一附属医院</a:t>
            </a:r>
            <a:endParaRPr lang="zh-CN" altLang="en-US" sz="4000">
              <a:solidFill>
                <a:schemeClr val="tx1"/>
              </a:solidFill>
              <a:uFillTx/>
            </a:endParaRPr>
          </a:p>
          <a:p>
            <a:r>
              <a:rPr lang="zh-CN" altLang="en-US" sz="4000">
                <a:solidFill>
                  <a:schemeClr val="tx1"/>
                </a:solidFill>
                <a:uFillTx/>
              </a:rPr>
              <a:t>福建医科大学附属协和医院</a:t>
            </a:r>
            <a:endParaRPr lang="zh-CN" altLang="en-US" sz="4000">
              <a:solidFill>
                <a:schemeClr val="tx1"/>
              </a:solidFill>
              <a:uFillTx/>
            </a:endParaRPr>
          </a:p>
          <a:p>
            <a:r>
              <a:rPr lang="zh-CN" altLang="en-US" sz="4000">
                <a:solidFill>
                  <a:schemeClr val="tx1"/>
                </a:solidFill>
                <a:uFillTx/>
              </a:rPr>
              <a:t>武汉大学附属中南医院</a:t>
            </a:r>
            <a:endParaRPr lang="zh-CN" altLang="en-US" sz="4000">
              <a:solidFill>
                <a:schemeClr val="tx1"/>
              </a:solidFill>
              <a:uFillTx/>
            </a:endParaRPr>
          </a:p>
          <a:p>
            <a:r>
              <a:rPr lang="zh-CN" altLang="en-US" sz="4000">
                <a:solidFill>
                  <a:schemeClr val="tx1"/>
                </a:solidFill>
                <a:uFillTx/>
              </a:rPr>
              <a:t>中山大学附属第六医院</a:t>
            </a:r>
            <a:endParaRPr lang="zh-CN" altLang="en-US" sz="4000">
              <a:solidFill>
                <a:schemeClr val="tx1"/>
              </a:solidFill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13305" y="5339715"/>
            <a:ext cx="75666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uFillTx/>
              </a:rPr>
              <a:t>四所医院除了南昌大学目前没有公布优秀营员名单外，其余三所医院都拿到了优秀营员</a:t>
            </a:r>
            <a:endParaRPr lang="zh-CN" altLang="en-US" sz="28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20110517075435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875" y="13335"/>
            <a:ext cx="12160250" cy="6831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79090" y="325120"/>
            <a:ext cx="6276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uFillTx/>
              </a:rPr>
              <a:t>                      </a:t>
            </a:r>
            <a:r>
              <a:rPr lang="zh-CN" altLang="en-US" sz="2800">
                <a:solidFill>
                  <a:schemeClr val="tx1"/>
                </a:solidFill>
                <a:uFillTx/>
              </a:rPr>
              <a:t>心得体会</a:t>
            </a:r>
            <a:endParaRPr lang="zh-CN" altLang="en-US" sz="2800">
              <a:solidFill>
                <a:schemeClr val="tx1"/>
              </a:solidFill>
              <a:uFillTx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7435" y="995045"/>
            <a:ext cx="7360920" cy="5334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uFillTx/>
              </a:rPr>
              <a:t>一</a:t>
            </a:r>
            <a:r>
              <a:rPr lang="zh-CN" altLang="en-US">
                <a:solidFill>
                  <a:srgbClr val="FF0000"/>
                </a:solidFill>
              </a:rPr>
              <a:t>、</a:t>
            </a:r>
            <a:r>
              <a:rPr lang="zh-CN" altLang="en-US"/>
              <a:t>通过</a:t>
            </a:r>
            <a:r>
              <a:rPr lang="en-US" altLang="zh-CN"/>
              <a:t>“</a:t>
            </a:r>
            <a:r>
              <a:rPr lang="zh-CN" altLang="en-US"/>
              <a:t>保研通</a:t>
            </a:r>
            <a:r>
              <a:rPr lang="en-US" altLang="zh-CN"/>
              <a:t>”</a:t>
            </a:r>
            <a:r>
              <a:rPr lang="zh-CN" altLang="en-US"/>
              <a:t>软件及时关注相关大学夏令营公布的消息，确定自己       感兴趣的学校。可以广撒网，不要嫌麻烦。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  <a:uFillTx/>
              </a:rPr>
              <a:t>二</a:t>
            </a:r>
            <a:r>
              <a:rPr lang="zh-CN" altLang="en-US">
                <a:solidFill>
                  <a:srgbClr val="FF0000"/>
                </a:solidFill>
              </a:rPr>
              <a:t>、</a:t>
            </a:r>
            <a:r>
              <a:rPr lang="zh-CN" altLang="en-US"/>
              <a:t>认真准备夏令营材料，简历及个人陈述尽量多往自己身上贴金，比如你的获奖情况，科研经历，论文发表，年级排名，四六级成绩，好的多说，没用的套话少说。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三、</a:t>
            </a:r>
            <a:r>
              <a:rPr lang="zh-CN" altLang="en-US"/>
              <a:t>通过相关网站事先了解意向导师的基本信息及导师发表过的论文，可以用邮箱与导师交流，确定你的意向导师今年是否招生，并在邮件中用简短的自我介绍让老师对你的名字有一定印象，这对面试可能有帮助。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四、</a:t>
            </a:r>
            <a:r>
              <a:rPr lang="zh-CN" altLang="en-US"/>
              <a:t>每所院校的考核内容不一样，但大体上有笔试，面试，英语口语考核，专业文献英语翻译等，所以要事先准备好你所报科室的一些专业问题，有些学校考核内容广，比如你报的是消化内科，学校考核内容却是整本内科书，因此多向往届的学长学姐打听考核内容是很有必要的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五、</a:t>
            </a:r>
            <a:r>
              <a:rPr lang="zh-CN" altLang="en-US"/>
              <a:t>英语水平真的非常重要。参加夏令营的学生英语基本都过了六级，所以六级成绩在</a:t>
            </a:r>
            <a:r>
              <a:rPr lang="en-US" altLang="zh-CN"/>
              <a:t>500</a:t>
            </a:r>
            <a:r>
              <a:rPr lang="zh-CN" altLang="en-US"/>
              <a:t>分以上才可能让你脱颖而出。面试时可能会出现全英语的问答及文献的翻译，这个时候就真的要考验自己的英语水平及平常的积累了。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六、</a:t>
            </a:r>
            <a:r>
              <a:rPr lang="zh-CN" altLang="en-US"/>
              <a:t>老师面试时一定要表现的自信，得体，说话要尽可能流利，可以先想好一些常见问题的回答，比如</a:t>
            </a:r>
            <a:r>
              <a:rPr lang="en-US" altLang="zh-CN"/>
              <a:t>“</a:t>
            </a:r>
            <a:r>
              <a:rPr lang="zh-CN" altLang="en-US"/>
              <a:t>你为什么选择这个科室</a:t>
            </a:r>
            <a:r>
              <a:rPr lang="en-US" altLang="zh-CN"/>
              <a:t>”“</a:t>
            </a:r>
            <a:r>
              <a:rPr lang="zh-CN" altLang="en-US"/>
              <a:t>你想报科硕还是专硕，为什么</a:t>
            </a:r>
            <a:r>
              <a:rPr lang="en-US" altLang="zh-CN"/>
              <a:t>”</a:t>
            </a:r>
            <a:r>
              <a:rPr lang="zh-CN" altLang="en-US"/>
              <a:t>等，以免因为紧张而不知道如何回答。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内容占位符 14" descr="20110517075435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875" y="13335"/>
            <a:ext cx="12160250" cy="672655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968115" y="2866390"/>
            <a:ext cx="51739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chemeClr val="tx1"/>
                </a:solidFill>
                <a:uFillTx/>
              </a:rPr>
              <a:t>福建医科大学</a:t>
            </a:r>
            <a:endParaRPr lang="zh-CN" altLang="en-US" sz="5400">
              <a:solidFill>
                <a:schemeClr val="tx1"/>
              </a:solidFill>
              <a:uFillTx/>
            </a:endParaRPr>
          </a:p>
        </p:txBody>
      </p:sp>
      <p:pic>
        <p:nvPicPr>
          <p:cNvPr id="18" name="图片 17" descr="psb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" y="13335"/>
            <a:ext cx="12158980" cy="682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内容占位符 7" descr="20110517075435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875" y="13335"/>
            <a:ext cx="12160250" cy="6831965"/>
          </a:xfrm>
          <a:prstGeom prst="rect">
            <a:avLst/>
          </a:prstGeom>
        </p:spPr>
      </p:pic>
      <p:pic>
        <p:nvPicPr>
          <p:cNvPr id="9" name="图片 8" descr="psb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3335"/>
            <a:ext cx="6632575" cy="4974590"/>
          </a:xfrm>
          <a:prstGeom prst="rect">
            <a:avLst/>
          </a:prstGeom>
        </p:spPr>
      </p:pic>
      <p:pic>
        <p:nvPicPr>
          <p:cNvPr id="10" name="图片 9" descr="psb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2309495"/>
            <a:ext cx="6605270" cy="453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355" y="7620"/>
            <a:ext cx="12254230" cy="6816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12365" y="2410460"/>
            <a:ext cx="6535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</a:t>
            </a:r>
            <a:r>
              <a:rPr lang="zh-CN" altLang="en-US" sz="3600">
                <a:solidFill>
                  <a:schemeClr val="tx1"/>
                </a:solidFill>
                <a:uFillTx/>
              </a:rPr>
              <a:t>福建医科大学附属 协和医院</a:t>
            </a:r>
            <a:endParaRPr lang="zh-CN" altLang="en-US" sz="3600">
              <a:solidFill>
                <a:schemeClr val="tx1"/>
              </a:solidFill>
              <a:uFillTx/>
            </a:endParaRPr>
          </a:p>
        </p:txBody>
      </p:sp>
      <p:pic>
        <p:nvPicPr>
          <p:cNvPr id="8" name="图片 7" descr="psb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20" y="6985"/>
            <a:ext cx="8682355" cy="6751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355" y="7620"/>
            <a:ext cx="12254230" cy="68167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009140" y="2834640"/>
            <a:ext cx="749808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Plain">
              <a:avLst/>
            </a:prstTxWarp>
            <a:spAutoFit/>
            <a:scene3d>
              <a:camera prst="isometricRightUp">
                <a:rot lat="1200000" lon="18600000" rev="0"/>
              </a:camera>
              <a:lightRig rig="flat" dir="t">
                <a:rot lat="0" lon="0" rev="600000"/>
              </a:lightRig>
            </a:scene3d>
            <a:sp3d extrusionH="215900"/>
          </a:bodyPr>
          <a:p>
            <a:pPr algn="ctr"/>
            <a:r>
              <a:rPr lang="zh-CN" altLang="en-US" sz="7200" b="1">
                <a:blipFill>
                  <a:blip r:embed="rId2"/>
                  <a:stretch>
                    <a:fillRect/>
                  </a:stretch>
                </a:blipFill>
                <a:effectLst>
                  <a:glow rad="228600">
                    <a:srgbClr val="A5A5A5">
                      <a:alpha val="40000"/>
                      <a:satMod val="175000"/>
                    </a:srgbClr>
                  </a:glow>
                  <a:outerShdw blurRad="50800" dir="5400000" algn="ctr" rotWithShape="0">
                    <a:srgbClr val="000000">
                      <a:alpha val="43000"/>
                    </a:srgbClr>
                  </a:outerShdw>
                </a:effectLst>
              </a:rPr>
              <a:t>武汉大学</a:t>
            </a:r>
            <a:endParaRPr lang="zh-CN" altLang="en-US" sz="7200" b="1">
              <a:blipFill>
                <a:blip r:embed="rId2"/>
                <a:stretch>
                  <a:fillRect/>
                </a:stretch>
              </a:blipFill>
              <a:effectLst>
                <a:glow rad="228600">
                  <a:srgbClr val="A5A5A5">
                    <a:alpha val="40000"/>
                    <a:satMod val="175000"/>
                  </a:srgbClr>
                </a:glow>
                <a:outerShdw blurRad="50800" dir="5400000" algn="ctr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图片 12" descr="ps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355" y="1867535"/>
            <a:ext cx="6111875" cy="4956810"/>
          </a:xfrm>
          <a:prstGeom prst="rect">
            <a:avLst/>
          </a:prstGeom>
        </p:spPr>
      </p:pic>
      <p:pic>
        <p:nvPicPr>
          <p:cNvPr id="14" name="图片 13" descr="psb (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155" y="7620"/>
            <a:ext cx="7040245" cy="524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355" y="7620"/>
            <a:ext cx="12254230" cy="6816725"/>
          </a:xfrm>
          <a:prstGeom prst="rect">
            <a:avLst/>
          </a:prstGeom>
        </p:spPr>
      </p:pic>
      <p:pic>
        <p:nvPicPr>
          <p:cNvPr id="4" name="图片 3" descr="psb 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20" y="7620"/>
            <a:ext cx="9150985" cy="681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6355" y="7620"/>
            <a:ext cx="12254230" cy="68167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46960" y="2834640"/>
            <a:ext cx="749808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Plain">
              <a:avLst/>
            </a:prstTxWarp>
            <a:spAutoFit/>
            <a:scene3d>
              <a:camera prst="obliqueTopLeft"/>
              <a:lightRig rig="soft" dir="t">
                <a:rot lat="0" lon="0" rev="0"/>
              </a:lightRig>
            </a:scene3d>
            <a:sp3d extrusionH="336550" prstMaterial="plastic">
              <a:extrusionClr>
                <a:srgbClr val="77DEFB"/>
              </a:extrusionClr>
            </a:sp3d>
          </a:bodyPr>
          <a:p>
            <a:pPr algn="ctr"/>
            <a:r>
              <a:rPr lang="zh-CN" altLang="en-US" sz="7200" b="1">
                <a:blipFill>
                  <a:blip r:embed="rId2"/>
                  <a:tile tx="-57150" ty="355600" algn="ctr"/>
                </a:blipFill>
                <a:effectLst>
                  <a:outerShdw blurRad="60007" dist="310007" dir="7680000" sy="30000" kx="1300200" algn="ctr" rotWithShape="0">
                    <a:srgbClr val="5B9BD5">
                      <a:alpha val="32000"/>
                      <a:lumMod val="50000"/>
                    </a:srgbClr>
                  </a:outerShdw>
                </a:effectLst>
              </a:rPr>
              <a:t>中山医科大学</a:t>
            </a:r>
            <a:endParaRPr lang="zh-CN" altLang="en-US" sz="7200" b="1">
              <a:blipFill>
                <a:blip r:embed="rId2"/>
                <a:tile tx="-57150" ty="355600" algn="ctr"/>
              </a:blipFill>
              <a:effectLst>
                <a:outerShdw blurRad="60007" dist="310007" dir="7680000" sy="30000" kx="1300200" algn="ctr" rotWithShape="0">
                  <a:srgbClr val="5B9BD5">
                    <a:alpha val="32000"/>
                    <a:lumMod val="50000"/>
                  </a:srgbClr>
                </a:outerShdw>
              </a:effectLst>
            </a:endParaRPr>
          </a:p>
        </p:txBody>
      </p:sp>
      <p:pic>
        <p:nvPicPr>
          <p:cNvPr id="10" name="图片 9" descr="psb (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" y="7620"/>
            <a:ext cx="6198870" cy="6872605"/>
          </a:xfrm>
          <a:prstGeom prst="rect">
            <a:avLst/>
          </a:prstGeom>
        </p:spPr>
      </p:pic>
      <p:pic>
        <p:nvPicPr>
          <p:cNvPr id="11" name="图片 10" descr="psb (9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-10160"/>
            <a:ext cx="5883275" cy="690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WPS 演示</Application>
  <PresentationFormat>宽屏</PresentationFormat>
  <Paragraphs>28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15</cp:revision>
  <dcterms:created xsi:type="dcterms:W3CDTF">2016-09-05T05:47:00Z</dcterms:created>
  <dcterms:modified xsi:type="dcterms:W3CDTF">2016-09-07T06:01:17Z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